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5" r:id="rId3"/>
    <p:sldId id="306" r:id="rId4"/>
    <p:sldId id="308" r:id="rId5"/>
    <p:sldId id="303" r:id="rId6"/>
    <p:sldId id="284" r:id="rId7"/>
    <p:sldId id="258" r:id="rId8"/>
    <p:sldId id="310" r:id="rId9"/>
    <p:sldId id="309" r:id="rId10"/>
    <p:sldId id="260" r:id="rId11"/>
    <p:sldId id="261" r:id="rId12"/>
    <p:sldId id="262" r:id="rId13"/>
    <p:sldId id="285" r:id="rId14"/>
    <p:sldId id="286" r:id="rId15"/>
    <p:sldId id="311" r:id="rId16"/>
    <p:sldId id="288" r:id="rId17"/>
    <p:sldId id="289" r:id="rId18"/>
    <p:sldId id="290" r:id="rId19"/>
    <p:sldId id="291" r:id="rId20"/>
    <p:sldId id="292" r:id="rId21"/>
    <p:sldId id="263" r:id="rId22"/>
    <p:sldId id="264" r:id="rId23"/>
    <p:sldId id="265" r:id="rId24"/>
    <p:sldId id="266" r:id="rId25"/>
    <p:sldId id="267" r:id="rId26"/>
    <p:sldId id="268" r:id="rId27"/>
    <p:sldId id="272" r:id="rId28"/>
    <p:sldId id="269" r:id="rId29"/>
    <p:sldId id="280" r:id="rId30"/>
    <p:sldId id="278" r:id="rId31"/>
    <p:sldId id="313" r:id="rId32"/>
    <p:sldId id="294" r:id="rId33"/>
    <p:sldId id="312" r:id="rId34"/>
    <p:sldId id="281" r:id="rId35"/>
    <p:sldId id="297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50"/>
    <a:srgbClr val="990000"/>
    <a:srgbClr val="004376"/>
    <a:srgbClr val="005C2A"/>
    <a:srgbClr val="06060A"/>
    <a:srgbClr val="FF0066"/>
    <a:srgbClr val="3B1615"/>
    <a:srgbClr val="FFFA2D"/>
    <a:srgbClr val="6F3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7" autoAdjust="0"/>
    <p:restoredTop sz="94660"/>
  </p:normalViewPr>
  <p:slideViewPr>
    <p:cSldViewPr>
      <p:cViewPr>
        <p:scale>
          <a:sx n="60" d="100"/>
          <a:sy n="60" d="100"/>
        </p:scale>
        <p:origin x="-774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C53F-7F06-468C-9EE7-60DA3892B06F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EC7-2BF1-468F-BE36-C23AD7572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97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C53F-7F06-468C-9EE7-60DA3892B06F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EC7-2BF1-468F-BE36-C23AD7572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91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C53F-7F06-468C-9EE7-60DA3892B06F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EC7-2BF1-468F-BE36-C23AD7572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40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C53F-7F06-468C-9EE7-60DA3892B06F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EC7-2BF1-468F-BE36-C23AD7572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3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C53F-7F06-468C-9EE7-60DA3892B06F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EC7-2BF1-468F-BE36-C23AD7572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39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C53F-7F06-468C-9EE7-60DA3892B06F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EC7-2BF1-468F-BE36-C23AD7572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C53F-7F06-468C-9EE7-60DA3892B06F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EC7-2BF1-468F-BE36-C23AD7572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156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C53F-7F06-468C-9EE7-60DA3892B06F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EC7-2BF1-468F-BE36-C23AD7572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5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C53F-7F06-468C-9EE7-60DA3892B06F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EC7-2BF1-468F-BE36-C23AD7572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84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C53F-7F06-468C-9EE7-60DA3892B06F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EC7-2BF1-468F-BE36-C23AD7572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5C53F-7F06-468C-9EE7-60DA3892B06F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DCEC7-2BF1-468F-BE36-C23AD7572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00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5C53F-7F06-468C-9EE7-60DA3892B06F}" type="datetimeFigureOut">
              <a:rPr lang="en-US" smtClean="0"/>
              <a:pPr/>
              <a:t>01-Oct-13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DCEC7-2BF1-468F-BE36-C23AD7572A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7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uslim_Anime_Ramadan_by_bekkouch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  <p:pic>
        <p:nvPicPr>
          <p:cNvPr id="9" name="Picture 8" descr="pink-pattern-backgrounds-for-powerpoint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376A0"/>
              </a:clrFrom>
              <a:clrTo>
                <a:srgbClr val="F376A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3400" y="533400"/>
            <a:ext cx="8001000" cy="587350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angle 4"/>
          <p:cNvSpPr/>
          <p:nvPr/>
        </p:nvSpPr>
        <p:spPr>
          <a:xfrm>
            <a:off x="1905000" y="2286000"/>
            <a:ext cx="2819400" cy="2362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752600" y="2667000"/>
            <a:ext cx="3200400" cy="990600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</a:p>
        </p:txBody>
      </p:sp>
      <p:pic>
        <p:nvPicPr>
          <p:cNvPr id="7" name="Picture 6" descr="bismillahirrahmanirrahim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533400"/>
            <a:ext cx="4876800" cy="162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9525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457200"/>
            <a:ext cx="8305800" cy="60198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533400"/>
            <a:ext cx="82296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003217"/>
                </a:solidFill>
                <a:latin typeface="NikoshBAN" pitchFamily="2" charset="0"/>
                <a:cs typeface="NikoshBAN" pitchFamily="2" charset="0"/>
              </a:rPr>
              <a:t>পঞ্চম শ্রেণি</a:t>
            </a:r>
            <a:r>
              <a:rPr lang="bn-BD" sz="8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66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বিষয়- ইসলাম ও নৈতিক শিক্ষা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962400"/>
            <a:ext cx="5943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পারভীন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আক্তার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ক্যামব্রিয়ান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অ্যা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ন্ড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কলেজ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, ঢাকা।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th_Birds5-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599" y="3200400"/>
            <a:ext cx="2692401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itul muqadas.jpg"/>
          <p:cNvPicPr>
            <a:picLocks noChangeAspect="1"/>
          </p:cNvPicPr>
          <p:nvPr/>
        </p:nvPicPr>
        <p:blipFill>
          <a:blip r:embed="rId2">
            <a:lum bright="-30000" contrast="-20000"/>
          </a:blip>
          <a:srcRect l="22430" t="5964" r="23365" b="47549"/>
          <a:stretch>
            <a:fillRect/>
          </a:stretch>
        </p:blipFill>
        <p:spPr>
          <a:xfrm>
            <a:off x="609600" y="533400"/>
            <a:ext cx="8001000" cy="5797826"/>
          </a:xfrm>
          <a:prstGeom prst="round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57200" y="457200"/>
            <a:ext cx="8305800" cy="6019800"/>
          </a:xfrm>
          <a:prstGeom prst="roundRect">
            <a:avLst/>
          </a:prstGeom>
          <a:noFill/>
          <a:ln>
            <a:solidFill>
              <a:srgbClr val="CA529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accent3">
                    <a:lumMod val="50000"/>
                  </a:schemeClr>
                </a:solidFill>
              </a:ln>
            </a:endParaRPr>
          </a:p>
        </p:txBody>
      </p:sp>
      <p:sp>
        <p:nvSpPr>
          <p:cNvPr id="3" name="Moon 2"/>
          <p:cNvSpPr>
            <a:spLocks/>
          </p:cNvSpPr>
          <p:nvPr/>
        </p:nvSpPr>
        <p:spPr>
          <a:xfrm rot="13080000">
            <a:off x="7410161" y="1535139"/>
            <a:ext cx="612127" cy="1261872"/>
          </a:xfrm>
          <a:prstGeom prst="moon">
            <a:avLst>
              <a:gd name="adj" fmla="val 1701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5-Point Star 3"/>
          <p:cNvSpPr/>
          <p:nvPr/>
        </p:nvSpPr>
        <p:spPr>
          <a:xfrm>
            <a:off x="7259024" y="1600200"/>
            <a:ext cx="437176" cy="457200"/>
          </a:xfrm>
          <a:prstGeom prst="star5">
            <a:avLst>
              <a:gd name="adj" fmla="val 6622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457200"/>
            <a:ext cx="8305800" cy="6019800"/>
          </a:xfrm>
          <a:prstGeom prst="round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accent3">
                    <a:lumMod val="50000"/>
                  </a:schemeClr>
                </a:solidFill>
              </a:ln>
            </a:endParaRPr>
          </a:p>
        </p:txBody>
      </p:sp>
      <p:pic>
        <p:nvPicPr>
          <p:cNvPr id="8" name="Picture 7" descr="A__Eid__5_.png"/>
          <p:cNvPicPr>
            <a:picLocks noChangeAspect="1"/>
          </p:cNvPicPr>
          <p:nvPr/>
        </p:nvPicPr>
        <p:blipFill>
          <a:blip r:embed="rId2"/>
          <a:srcRect l="10897" t="10787" r="64196"/>
          <a:stretch>
            <a:fillRect/>
          </a:stretch>
        </p:blipFill>
        <p:spPr>
          <a:xfrm>
            <a:off x="685800" y="685800"/>
            <a:ext cx="2846848" cy="556260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4277" y="685801"/>
            <a:ext cx="4980123" cy="2410460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Eid-al-fit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669" y="3158067"/>
            <a:ext cx="4992730" cy="3090333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344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3844"/>
            <a:ext cx="9067800" cy="6304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381000" y="609600"/>
            <a:ext cx="8305801" cy="10668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953000" y="609600"/>
            <a:ext cx="3854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ঈদ মোবারক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-0.975 -0.009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800" y="-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57200" y="457200"/>
            <a:ext cx="8229600" cy="6019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1" y="2743200"/>
            <a:ext cx="3288312" cy="3048000"/>
          </a:xfrm>
          <a:prstGeom prst="ellips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295400" y="57150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ঈদুল ফিতর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5754469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ঈদুল আযহা 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971800" y="609600"/>
            <a:ext cx="2971800" cy="7620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বছরে দু’টি ঈদ</a:t>
            </a:r>
            <a:endParaRPr lang="en-US" sz="4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eid-2011-prayers.png"/>
          <p:cNvPicPr>
            <a:picLocks noChangeAspect="1"/>
          </p:cNvPicPr>
          <p:nvPr/>
        </p:nvPicPr>
        <p:blipFill>
          <a:blip r:embed="rId5"/>
          <a:srcRect l="1515" t="7247" r="7576" b="2319"/>
          <a:stretch>
            <a:fillRect/>
          </a:stretch>
        </p:blipFill>
        <p:spPr>
          <a:xfrm>
            <a:off x="1066800" y="2743200"/>
            <a:ext cx="3352800" cy="2926515"/>
          </a:xfrm>
          <a:prstGeom prst="ellips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</p:pic>
      <p:sp>
        <p:nvSpPr>
          <p:cNvPr id="12" name="Left Brace 11"/>
          <p:cNvSpPr/>
          <p:nvPr/>
        </p:nvSpPr>
        <p:spPr>
          <a:xfrm rot="5400000">
            <a:off x="3886200" y="228600"/>
            <a:ext cx="1219200" cy="3657600"/>
          </a:xfrm>
          <a:prstGeom prst="leftBrace">
            <a:avLst>
              <a:gd name="adj1" fmla="val 8333"/>
              <a:gd name="adj2" fmla="val 50000"/>
            </a:avLst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Picture 10" descr="eid-2011-prayers.png"/>
          <p:cNvPicPr>
            <a:picLocks noChangeAspect="1"/>
          </p:cNvPicPr>
          <p:nvPr/>
        </p:nvPicPr>
        <p:blipFill>
          <a:blip r:embed="rId5"/>
          <a:srcRect l="1515" t="7247" r="7576" b="2319"/>
          <a:stretch>
            <a:fillRect/>
          </a:stretch>
        </p:blipFill>
        <p:spPr>
          <a:xfrm>
            <a:off x="1524000" y="775064"/>
            <a:ext cx="6096000" cy="5320936"/>
          </a:xfrm>
          <a:prstGeom prst="ellips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3048000" y="51816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ঈদুল ফিতর</a:t>
            </a:r>
            <a:endParaRPr lang="en-US" sz="3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51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 animBg="1"/>
      <p:bldP spid="6" grpId="1" animBg="1"/>
      <p:bldP spid="12" grpId="0" animBg="1"/>
      <p:bldP spid="12" grpId="1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457200"/>
            <a:ext cx="8229600" cy="60198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3581400"/>
            <a:ext cx="8229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দ্বিতীয় অধ্যায়</a:t>
            </a:r>
          </a:p>
          <a:p>
            <a:pPr algn="ctr"/>
            <a:r>
              <a:rPr lang="bn-BD" sz="6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এবাদত 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2667000" y="914400"/>
            <a:ext cx="3886200" cy="1600200"/>
          </a:xfrm>
          <a:prstGeom prst="wedgeRoundRectCallout">
            <a:avLst>
              <a:gd name="adj1" fmla="val -7601"/>
              <a:gd name="adj2" fmla="val 127379"/>
              <a:gd name="adj3" fmla="val 1666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ঈদুল </a:t>
            </a:r>
            <a:r>
              <a:rPr lang="bn-BD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ফিতর</a:t>
            </a:r>
            <a:endParaRPr lang="en-US" sz="5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93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457200"/>
            <a:ext cx="8229600" cy="6019800"/>
          </a:xfrm>
          <a:prstGeom prst="roundRect">
            <a:avLst>
              <a:gd name="adj" fmla="val 11167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1447800"/>
            <a:ext cx="81534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0160">
                  <a:noFill/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5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4400" b="1" dirty="0" smtClean="0">
                <a:ln w="10160">
                  <a:noFill/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5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পাঠ শেষে শিক্ষার্থীরা- </a:t>
            </a:r>
          </a:p>
          <a:p>
            <a:pPr marL="520700" indent="-520700">
              <a:buFont typeface="+mj-lt"/>
              <a:buAutoNum type="arabicPeriod"/>
            </a:pPr>
            <a:r>
              <a:rPr lang="bn-BD" sz="4000" b="1" dirty="0">
                <a:ln w="10160">
                  <a:noFill/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5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ঈদুল </a:t>
            </a:r>
            <a:r>
              <a:rPr lang="bn-BD" sz="4000" b="1" dirty="0" smtClean="0">
                <a:ln w="10160">
                  <a:noFill/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5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ফিতর শব্দের অর্থ বলতে পারবে। </a:t>
            </a:r>
            <a:endParaRPr lang="bn-BD" sz="4000" b="1" dirty="0">
              <a:ln w="10160">
                <a:noFill/>
                <a:prstDash val="solid"/>
              </a:ln>
              <a:gradFill flip="none" rotWithShape="1">
                <a:gsLst>
                  <a:gs pos="0">
                    <a:schemeClr val="accent2">
                      <a:lumMod val="5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5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50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68325" indent="-568325">
              <a:buFont typeface="+mj-lt"/>
              <a:buAutoNum type="arabicPeriod"/>
              <a:tabLst>
                <a:tab pos="568325" algn="l"/>
              </a:tabLst>
            </a:pPr>
            <a:r>
              <a:rPr lang="bn-BD" sz="4000" b="1" dirty="0">
                <a:ln w="10160">
                  <a:noFill/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5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ঈদের তাকবীর বলতে পারবে।</a:t>
            </a:r>
          </a:p>
          <a:p>
            <a:pPr marL="568325" indent="-568325">
              <a:buFont typeface="+mj-lt"/>
              <a:buAutoNum type="arabicPeriod"/>
            </a:pPr>
            <a:r>
              <a:rPr lang="bn-BD" sz="4000" b="1" dirty="0" smtClean="0">
                <a:ln w="10160">
                  <a:noFill/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5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ঈদুল ফিতরের ওয়াজিব ও </a:t>
            </a:r>
            <a:r>
              <a:rPr lang="bn-BD" sz="4000" b="1" dirty="0">
                <a:ln w="10160">
                  <a:noFill/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5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সুন্নত কাজগুলো </a:t>
            </a:r>
            <a:r>
              <a:rPr lang="bn-BD" sz="4000" b="1" dirty="0" smtClean="0">
                <a:ln w="10160">
                  <a:noFill/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5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বর্ণনা করতে পারবে।</a:t>
            </a:r>
          </a:p>
          <a:p>
            <a:pPr marL="568325" indent="-568325">
              <a:buFont typeface="+mj-lt"/>
              <a:buAutoNum type="arabicPeriod"/>
            </a:pPr>
            <a:r>
              <a:rPr lang="bn-BD" sz="4000" b="1" dirty="0" smtClean="0">
                <a:ln w="10160">
                  <a:noFill/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5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ঈদের গুরুত্ব ও সামাজিক </a:t>
            </a:r>
            <a:r>
              <a:rPr lang="bn-BD" sz="4000" b="1" dirty="0">
                <a:ln w="10160">
                  <a:noFill/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5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 বিশ্লেষণ করতে পারবে</a:t>
            </a:r>
            <a:r>
              <a:rPr lang="bn-BD" sz="4000" b="1" dirty="0" smtClean="0">
                <a:ln w="10160">
                  <a:noFill/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5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5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5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ln w="10160">
                <a:noFill/>
                <a:prstDash val="solid"/>
              </a:ln>
              <a:gradFill flip="none" rotWithShape="1">
                <a:gsLst>
                  <a:gs pos="0">
                    <a:schemeClr val="accent2">
                      <a:lumMod val="5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5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50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29000" y="533400"/>
            <a:ext cx="2209800" cy="76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u="sng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93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57200" y="457200"/>
            <a:ext cx="8305800" cy="60198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8975" y="838200"/>
            <a:ext cx="77692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ঈদ মুসলিম জাতির আনন্দ, উৎসব, মহামিলন ও জাতীয় খুশির দিন।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3200400"/>
            <a:ext cx="7848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5C2A"/>
                </a:solidFill>
                <a:latin typeface="NikoshBAN" pitchFamily="2" charset="0"/>
                <a:cs typeface="NikoshBAN" pitchFamily="2" charset="0"/>
              </a:rPr>
              <a:t>ঈদ সম্পর্কে মহানবি (স) বলেছেন-------</a:t>
            </a:r>
          </a:p>
          <a:p>
            <a:r>
              <a:rPr lang="bn-BD" sz="4400" b="1" dirty="0" smtClean="0">
                <a:solidFill>
                  <a:srgbClr val="004376"/>
                </a:solidFill>
                <a:latin typeface="NikoshBAN" pitchFamily="2" charset="0"/>
                <a:cs typeface="NikoshBAN" pitchFamily="2" charset="0"/>
              </a:rPr>
              <a:t>“প্রত্যেক জাতিরই উৎসবের দিন আছে। আর আমাদের উৎসব হলো ঈদ।”</a:t>
            </a:r>
            <a:r>
              <a:rPr lang="bn-BD" sz="44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( বুখারি ও মুসলিম)</a:t>
            </a:r>
            <a:endParaRPr lang="en-US" sz="4400" dirty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457200" y="457200"/>
            <a:ext cx="8229600" cy="6019800"/>
          </a:xfrm>
          <a:prstGeom prst="round2DiagRect">
            <a:avLst>
              <a:gd name="adj1" fmla="val 8548"/>
              <a:gd name="adj2" fmla="val 0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33600" y="2057400"/>
            <a:ext cx="4648200" cy="3200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1270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r-SA" sz="199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عِيْدٌ</a:t>
            </a:r>
            <a:endParaRPr lang="en-US" sz="199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07"/>
          <a:stretch/>
        </p:blipFill>
        <p:spPr>
          <a:xfrm>
            <a:off x="1676400" y="1524000"/>
            <a:ext cx="5867400" cy="4267199"/>
          </a:xfrm>
          <a:prstGeom prst="round2DiagRect">
            <a:avLst/>
          </a:prstGeom>
          <a:ln w="28575">
            <a:solidFill>
              <a:srgbClr val="333333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676400" y="5791200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ঈদের দিন আনন্দ উপভোগের দৃশ্য</a:t>
            </a:r>
            <a:endParaRPr lang="en-US" sz="4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492204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6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عِيْدٌ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আরবী শব্দ। ঈদ মানে আনন্দ, উৎসব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167202"/>
      </p:ext>
    </p:extLst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8"/>
          <p:cNvSpPr/>
          <p:nvPr/>
        </p:nvSpPr>
        <p:spPr>
          <a:xfrm>
            <a:off x="533400" y="533400"/>
            <a:ext cx="8077200" cy="5867400"/>
          </a:xfrm>
          <a:prstGeom prst="round2DiagRect">
            <a:avLst>
              <a:gd name="adj1" fmla="val 7262"/>
              <a:gd name="adj2" fmla="val 0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43000" y="5341203"/>
            <a:ext cx="7000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বিভিন্ন ধরনের সুস্বাদু খাবারের চিত্র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87050"/>
            <a:ext cx="8153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فِطْرٌ</a:t>
            </a:r>
            <a:r>
              <a:rPr lang="bn-BD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আরবী 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শব্দ। ফিতর মানে </a:t>
            </a: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রোজা ভংগ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করা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তথা দিনের বেলায় </a:t>
            </a: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পানাহার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করা।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33516_424242133465_119182473465_4627495_3407953_n.jpg"/>
          <p:cNvPicPr>
            <a:picLocks noChangeAspect="1"/>
          </p:cNvPicPr>
          <p:nvPr/>
        </p:nvPicPr>
        <p:blipFill>
          <a:blip r:embed="rId3"/>
          <a:srcRect l="6413" t="11364" r="5413"/>
          <a:stretch>
            <a:fillRect/>
          </a:stretch>
        </p:blipFill>
        <p:spPr>
          <a:xfrm>
            <a:off x="788051" y="2362200"/>
            <a:ext cx="3402949" cy="2895600"/>
          </a:xfrm>
          <a:prstGeom prst="snipRoundRect">
            <a:avLst>
              <a:gd name="adj1" fmla="val 33545"/>
              <a:gd name="adj2" fmla="val 48791"/>
            </a:avLst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five-pillars-of-islam-sawm1.jpg"/>
          <p:cNvPicPr>
            <a:picLocks noChangeAspect="1"/>
          </p:cNvPicPr>
          <p:nvPr/>
        </p:nvPicPr>
        <p:blipFill>
          <a:blip r:embed="rId4"/>
          <a:srcRect t="22785"/>
          <a:stretch>
            <a:fillRect/>
          </a:stretch>
        </p:blipFill>
        <p:spPr>
          <a:xfrm>
            <a:off x="4114800" y="2095500"/>
            <a:ext cx="4114800" cy="3238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050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34"/>
          <a:stretch/>
        </p:blipFill>
        <p:spPr>
          <a:xfrm>
            <a:off x="774515" y="762000"/>
            <a:ext cx="3530366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05" y="2514600"/>
            <a:ext cx="2609595" cy="3350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905000" y="3116759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রোজা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9800" y="5791200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আনন্দ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" y="4086225"/>
            <a:ext cx="4533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عِيْدٌ</a:t>
            </a:r>
            <a:r>
              <a:rPr lang="ar-SA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فِطْرٌ</a:t>
            </a:r>
            <a:r>
              <a:rPr lang="ar-SA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ঈদুল ফিতর অর্থ </a:t>
            </a:r>
            <a:r>
              <a:rPr lang="bn-BD" sz="4800" b="1" dirty="0" smtClean="0">
                <a:solidFill>
                  <a:srgbClr val="3B1615"/>
                </a:solidFill>
                <a:latin typeface="NikoshBAN" pitchFamily="2" charset="0"/>
                <a:cs typeface="NikoshBAN" pitchFamily="2" charset="0"/>
              </a:rPr>
              <a:t>রোজা ভংগের আনন্দ</a:t>
            </a:r>
            <a:endParaRPr lang="en-US" sz="4800" b="1" dirty="0">
              <a:solidFill>
                <a:srgbClr val="3B161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381000" y="381000"/>
            <a:ext cx="8382000" cy="6172200"/>
          </a:xfrm>
          <a:prstGeom prst="frame">
            <a:avLst>
              <a:gd name="adj1" fmla="val 884"/>
            </a:avLst>
          </a:prstGeom>
          <a:solidFill>
            <a:srgbClr val="441918"/>
          </a:solidFill>
          <a:ln w="28575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Left-Up Arrow 16"/>
          <p:cNvSpPr/>
          <p:nvPr/>
        </p:nvSpPr>
        <p:spPr>
          <a:xfrm rot="16200000">
            <a:off x="5029200" y="457200"/>
            <a:ext cx="1600200" cy="2514600"/>
          </a:xfrm>
          <a:prstGeom prst="leftUpArrow">
            <a:avLst>
              <a:gd name="adj1" fmla="val 8448"/>
              <a:gd name="adj2" fmla="val 25000"/>
              <a:gd name="adj3" fmla="val 1931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32558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0" y="609600"/>
            <a:ext cx="7924800" cy="57150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273" y="1676400"/>
            <a:ext cx="5827327" cy="3869710"/>
          </a:xfrm>
          <a:prstGeom prst="round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914400" y="56388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ঈদের দিন আত্মীয়-স্বজনের খোঁজখবর নেওয়া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429000" y="762000"/>
            <a:ext cx="2590800" cy="762000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endParaRPr lang="en-US" sz="6000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29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0" y="609600"/>
            <a:ext cx="7924800" cy="57150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3" b="1923"/>
          <a:stretch>
            <a:fillRect/>
          </a:stretch>
        </p:blipFill>
        <p:spPr>
          <a:xfrm>
            <a:off x="1600200" y="1219200"/>
            <a:ext cx="5867400" cy="3964459"/>
          </a:xfrm>
          <a:prstGeom prst="round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65574" y="5334000"/>
            <a:ext cx="79688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ঈদের</a:t>
            </a:r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দিন</a:t>
            </a:r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পাড়া-প্রতিবেশির খোঁজখবর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নেওয়া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60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33400" y="457200"/>
            <a:ext cx="8153400" cy="59436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09600"/>
            <a:ext cx="2438400" cy="22860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pic>
        <p:nvPicPr>
          <p:cNvPr id="16" name="Picture 15" descr="66104_361486040626141_1018119815_n.jpg"/>
          <p:cNvPicPr>
            <a:picLocks noChangeAspect="1"/>
          </p:cNvPicPr>
          <p:nvPr/>
        </p:nvPicPr>
        <p:blipFill>
          <a:blip r:embed="rId4">
            <a:lum bright="10000"/>
          </a:blip>
          <a:srcRect t="35621" r="11765" b="2941"/>
          <a:stretch>
            <a:fillRect/>
          </a:stretch>
        </p:blipFill>
        <p:spPr>
          <a:xfrm>
            <a:off x="6019800" y="3962400"/>
            <a:ext cx="2438400" cy="22860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pic>
        <p:nvPicPr>
          <p:cNvPr id="13" name="Picture 12" descr="380778_525618667448198_511100679_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609600"/>
            <a:ext cx="2578099" cy="22098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pic>
        <p:nvPicPr>
          <p:cNvPr id="20" name="Picture 19" descr="62032_495332653810133_866560303_n.jpg"/>
          <p:cNvPicPr>
            <a:picLocks noChangeAspect="1"/>
          </p:cNvPicPr>
          <p:nvPr/>
        </p:nvPicPr>
        <p:blipFill>
          <a:blip r:embed="rId6"/>
          <a:srcRect l="4852" t="9027" r="3731" b="705"/>
          <a:stretch>
            <a:fillRect/>
          </a:stretch>
        </p:blipFill>
        <p:spPr>
          <a:xfrm>
            <a:off x="3389725" y="3962400"/>
            <a:ext cx="2477675" cy="22860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 preferRelativeResize="0"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09600"/>
            <a:ext cx="2438400" cy="2209800"/>
          </a:xfrm>
          <a:prstGeom prst="ellipse">
            <a:avLst/>
          </a:prstGeom>
          <a:ln w="28575">
            <a:solidFill>
              <a:srgbClr val="333333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6934200" y="1973759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সেমাই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1600" y="1828800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পায়েস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95800" y="1981200"/>
            <a:ext cx="114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মিষ্টি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99325" y="4649450"/>
            <a:ext cx="1676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পোলাও-</a:t>
            </a:r>
          </a:p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গোশত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096000" y="5221069"/>
            <a:ext cx="220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solidFill>
                  <a:srgbClr val="06060A"/>
                </a:solidFill>
                <a:latin typeface="NikoshBAN" pitchFamily="2" charset="0"/>
                <a:cs typeface="NikoshBAN" pitchFamily="2" charset="0"/>
              </a:rPr>
              <a:t>গোশত-খিচুড়ি</a:t>
            </a:r>
          </a:p>
        </p:txBody>
      </p:sp>
      <p:pic>
        <p:nvPicPr>
          <p:cNvPr id="29" name="Picture 28" descr="598744_10151369354024807_512656629_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1" y="3933825"/>
            <a:ext cx="2590799" cy="2314575"/>
          </a:xfrm>
          <a:prstGeom prst="ellipse">
            <a:avLst/>
          </a:prstGeom>
          <a:ln w="19050">
            <a:solidFill>
              <a:schemeClr val="tx1"/>
            </a:solidFill>
          </a:ln>
        </p:spPr>
      </p:pic>
      <p:sp>
        <p:nvSpPr>
          <p:cNvPr id="30" name="TextBox 29"/>
          <p:cNvSpPr txBox="1"/>
          <p:nvPr/>
        </p:nvSpPr>
        <p:spPr>
          <a:xfrm>
            <a:off x="914400" y="4419600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পিঠা</a:t>
            </a:r>
            <a:endParaRPr lang="en-US" sz="4400" b="1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3048000"/>
            <a:ext cx="7467600" cy="791766"/>
          </a:xfrm>
          <a:prstGeom prst="round2DiagRect">
            <a:avLst>
              <a:gd name="adj1" fmla="val 5355"/>
              <a:gd name="adj2" fmla="val 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ঈদের দিন এ ধরণের খাবার গ্রহণ করা 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78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/>
      <p:bldP spid="26" grpId="0"/>
      <p:bldP spid="30" grpId="0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533400" y="457200"/>
            <a:ext cx="8153400" cy="59436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990601"/>
            <a:ext cx="3524250" cy="21335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990600"/>
            <a:ext cx="3505200" cy="2133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603352"/>
            <a:ext cx="3581400" cy="23402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" y="3558903"/>
            <a:ext cx="3524250" cy="23846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happy-muslim-girl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9800" y="990600"/>
            <a:ext cx="2517228" cy="3810000"/>
          </a:xfrm>
          <a:prstGeom prst="roundRect">
            <a:avLst/>
          </a:prstGeom>
        </p:spPr>
      </p:pic>
      <p:pic>
        <p:nvPicPr>
          <p:cNvPr id="11" name="Picture 10" descr="children-on-eid-al-fit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990600"/>
            <a:ext cx="5181600" cy="3931920"/>
          </a:xfrm>
          <a:prstGeom prst="rect">
            <a:avLst/>
          </a:prstGeom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066800" y="4983540"/>
            <a:ext cx="693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ধনী-গরিব সকলের সাথে ঈদের আনন্দ উপভোগ করা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57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0" y="609600"/>
            <a:ext cx="7924800" cy="57150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066" y="1044701"/>
            <a:ext cx="4642733" cy="3451099"/>
          </a:xfrm>
          <a:prstGeom prst="round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38200" y="51816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ঈদের সময় সকলের মুখে হাসি ফুটানো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christmas-gifts5-300x2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085975"/>
            <a:ext cx="2857500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41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0" y="609600"/>
            <a:ext cx="7924800" cy="57150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7467600" cy="3886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199" y="4876800"/>
            <a:ext cx="81533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ঈদকে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যথাযথ মর্যদায়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উদযাপন করা মুসলমানদের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অবশ্যকর্তব্য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30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09600" y="609600"/>
            <a:ext cx="7924800" cy="57150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419894"/>
            <a:ext cx="3276600" cy="28379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380570"/>
            <a:ext cx="3276600" cy="280103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</p:pic>
      <p:sp>
        <p:nvSpPr>
          <p:cNvPr id="4" name="Rounded Rectangle 3"/>
          <p:cNvSpPr/>
          <p:nvPr/>
        </p:nvSpPr>
        <p:spPr>
          <a:xfrm>
            <a:off x="2590800" y="914400"/>
            <a:ext cx="4114800" cy="11430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1.</a:t>
            </a:r>
            <a:r>
              <a:rPr lang="bn-BD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ওয়াজিব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53340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ঈদের নামাজের পূর্বে 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ফিতরা</a:t>
            </a:r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আদায়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29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0" y="152400"/>
            <a:ext cx="7924800" cy="65532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19"/>
          <a:stretch/>
        </p:blipFill>
        <p:spPr>
          <a:xfrm>
            <a:off x="1676400" y="1295400"/>
            <a:ext cx="5562600" cy="3814451"/>
          </a:xfrm>
          <a:prstGeom prst="rect">
            <a:avLst/>
          </a:prstGeom>
          <a:ln>
            <a:solidFill>
              <a:srgbClr val="333333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85800" y="5257800"/>
            <a:ext cx="731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ঈদের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দুই রাকাত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সালাত </a:t>
            </a: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ছয় তাকবীরের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সাথে আদায় করা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819400" y="304800"/>
            <a:ext cx="3352800" cy="8382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ওয়াজিব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65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09600" y="457200"/>
            <a:ext cx="7924800" cy="58674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undefin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95600"/>
            <a:ext cx="3745188" cy="2808891"/>
          </a:xfrm>
          <a:prstGeom prst="round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9200" y="38100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latin typeface="NikoshBAN" pitchFamily="2" charset="0"/>
                <a:cs typeface="NikoshBAN" pitchFamily="2" charset="0"/>
              </a:rPr>
              <a:t>অ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জু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10200" y="5638800"/>
            <a:ext cx="266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গোসল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181600" y="800100"/>
            <a:ext cx="2819399" cy="13335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1.</a:t>
            </a:r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সুন্নত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3" descr="C:\Users\IT\Downloads\zzz.jpg"/>
          <p:cNvPicPr>
            <a:picLocks noChangeAspect="1" noChangeArrowheads="1"/>
          </p:cNvPicPr>
          <p:nvPr/>
        </p:nvPicPr>
        <p:blipFill>
          <a:blip r:embed="rId4"/>
          <a:srcRect l="10228" t="9752" r="9657" b="18841"/>
          <a:stretch>
            <a:fillRect/>
          </a:stretch>
        </p:blipFill>
        <p:spPr bwMode="auto">
          <a:xfrm>
            <a:off x="685800" y="762000"/>
            <a:ext cx="3733800" cy="281939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401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09600" y="457200"/>
            <a:ext cx="7924800" cy="58674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52600"/>
            <a:ext cx="3200400" cy="3391250"/>
          </a:xfrm>
          <a:prstGeom prst="round2Diag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828800"/>
            <a:ext cx="3962399" cy="3276600"/>
          </a:xfrm>
          <a:prstGeom prst="round2DiagRect">
            <a:avLst>
              <a:gd name="adj1" fmla="val 16667"/>
              <a:gd name="adj2" fmla="val 597"/>
            </a:avLst>
          </a:prstGeom>
        </p:spPr>
      </p:pic>
      <p:sp>
        <p:nvSpPr>
          <p:cNvPr id="4" name="TextBox 3"/>
          <p:cNvSpPr txBox="1"/>
          <p:nvPr/>
        </p:nvSpPr>
        <p:spPr>
          <a:xfrm>
            <a:off x="3048000" y="5410200"/>
            <a:ext cx="34522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সুগন্ধি ব্যবহার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100954" y="685800"/>
            <a:ext cx="3399292" cy="9906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>2.</a:t>
            </a:r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সুন্নত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880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57200" y="457200"/>
            <a:ext cx="8305800" cy="58674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28800"/>
            <a:ext cx="3848102" cy="3352801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914" y="1828800"/>
            <a:ext cx="3592286" cy="3352800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62000" y="54102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পবিত্র ও পরিষ্কার-পরিচ্ছন্ন কাপড় পরিধান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200400" y="685800"/>
            <a:ext cx="3124200" cy="990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3.</a:t>
            </a:r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সুন্নত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52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609600" y="457200"/>
            <a:ext cx="7924800" cy="58674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981200"/>
            <a:ext cx="3581400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905000"/>
            <a:ext cx="3315900" cy="28956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45720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খেজুর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57800" y="48768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মিষ্টিজাতীয় খাদ্য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449669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সালাত আদায়ের পূর্বে মিষ্টিজাতীয় খাদ্য খাওয়া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00400" y="609600"/>
            <a:ext cx="3048000" cy="10668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4.</a:t>
            </a:r>
            <a:r>
              <a:rPr lang="bn-BD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সুন্নত</a:t>
            </a:r>
            <a:endParaRPr lang="en-US" sz="8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80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0" y="457200"/>
            <a:ext cx="7924800" cy="58674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594248"/>
            <a:ext cx="6477000" cy="36635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762000" y="5486400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ময়দানে গিয়ে ঈদের সালাত আদায় করা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345873" y="656216"/>
            <a:ext cx="2590800" cy="71538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5.</a:t>
            </a:r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সুন্নত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42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609600" y="457200"/>
            <a:ext cx="7924800" cy="58674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763106"/>
            <a:ext cx="7162800" cy="357393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533400" y="5499536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ঈদগাহে যাওয়ার সময় তাকবীর বলা।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276600" y="609600"/>
            <a:ext cx="2667000" cy="914400"/>
          </a:xfrm>
          <a:prstGeom prst="round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6.</a:t>
            </a:r>
            <a:r>
              <a:rPr lang="bn-BD" sz="6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সুন্নত</a:t>
            </a:r>
            <a:endParaRPr lang="en-US" sz="4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42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0" y="457200"/>
            <a:ext cx="7924800" cy="5867400"/>
          </a:xfrm>
          <a:prstGeom prst="roundRect">
            <a:avLst>
              <a:gd name="adj" fmla="val 11426"/>
            </a:avLst>
          </a:prstGeom>
          <a:blipFill>
            <a:blip r:embed="rId3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1828800" y="685800"/>
            <a:ext cx="5715000" cy="12192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ঈদের তাকবীর</a:t>
            </a:r>
            <a:endParaRPr lang="en-US" sz="8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512874"/>
            <a:ext cx="784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5400" b="1" dirty="0" smtClean="0">
                <a:latin typeface="NikoshBAN" pitchFamily="2" charset="0"/>
                <a:cs typeface="NikoshBAN" pitchFamily="2" charset="0"/>
              </a:rPr>
              <a:t>الله اكبر الله اكبر لا اله الا الله و الله اكبر الله اكبر و لله الحمد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8369832"/>
              </p:ext>
            </p:extLst>
          </p:nvPr>
        </p:nvGraphicFramePr>
        <p:xfrm>
          <a:off x="4381500" y="5000625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8" name="Packager Shell Object" showAsIcon="1" r:id="rId4" imgW="914400" imgH="714240" progId="Package">
                  <p:embed/>
                </p:oleObj>
              </mc:Choice>
              <mc:Fallback>
                <p:oleObj name="Packager Shell Object" showAsIcon="1" r:id="rId4" imgW="914400" imgH="714240" progId="Package">
                  <p:embed/>
                  <p:pic>
                    <p:nvPicPr>
                      <p:cNvPr id="0" name="Picture 1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1500" y="5000625"/>
                        <a:ext cx="9144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488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304800" y="228600"/>
            <a:ext cx="8610600" cy="64008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62804"/>
            <a:ext cx="4038600" cy="25107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074" name="Picture 2" descr="undefi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785" y="1978570"/>
            <a:ext cx="3282415" cy="2514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800" y="4556234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ঈদগাহে যাওয়া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0" y="4603532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ঈদগাহ থেকে আসা</a:t>
            </a:r>
            <a:endParaRPr lang="en-US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5181600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এক রাস্তায় ঈদগাহে যাওয়া এবং অন্য রাস্তায় ফিরে আসা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276600" y="533400"/>
            <a:ext cx="2895600" cy="1143000"/>
          </a:xfrm>
          <a:prstGeom prst="roundRect">
            <a:avLst/>
          </a:prstGeom>
          <a:ln w="76200">
            <a:solidFill>
              <a:srgbClr val="7030A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7.</a:t>
            </a:r>
            <a:r>
              <a:rPr lang="bn-BD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সুন্নত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62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0" y="457200"/>
            <a:ext cx="7924800" cy="58674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600200"/>
            <a:ext cx="5410200" cy="34533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762000" y="5077361"/>
            <a:ext cx="762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ঈদ মুসলমানদের এক মহাসম্মেলন। এর মাধ্যমে  সহযোগিতা ও সহমর্মিতার প্রকাশ ঘটে ।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62200" y="609600"/>
            <a:ext cx="4495800" cy="8382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সামাজিক শিক্ষা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80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28600" y="304800"/>
            <a:ext cx="8686800" cy="62484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47"/>
          <a:stretch>
            <a:fillRect/>
          </a:stretch>
        </p:blipFill>
        <p:spPr>
          <a:xfrm>
            <a:off x="3048000" y="685800"/>
            <a:ext cx="2667000" cy="3962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4"/>
          <a:stretch>
            <a:fillRect/>
          </a:stretch>
        </p:blipFill>
        <p:spPr>
          <a:xfrm>
            <a:off x="5934542" y="685800"/>
            <a:ext cx="2752258" cy="3962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57200" y="4954250"/>
            <a:ext cx="81890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ঈদ আনন্দের বার্তা,সীমাহীন প্রীতি, ভালবাসা ও কল্যাণের সংবাদ নিয়ে আসে।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lukisan-baru-jubah-kempen7-e132720126083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748" y="685800"/>
            <a:ext cx="2313652" cy="396240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619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533400" y="685800"/>
            <a:ext cx="7924800" cy="5486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Horizontal Scroll 1"/>
          <p:cNvSpPr/>
          <p:nvPr/>
        </p:nvSpPr>
        <p:spPr>
          <a:xfrm>
            <a:off x="3048000" y="1143000"/>
            <a:ext cx="3124200" cy="762000"/>
          </a:xfrm>
          <a:prstGeom prst="horizontalScroll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মুল্যায়ন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ight Bracket 2"/>
          <p:cNvSpPr/>
          <p:nvPr/>
        </p:nvSpPr>
        <p:spPr>
          <a:xfrm rot="16200000">
            <a:off x="4114800" y="1143000"/>
            <a:ext cx="914400" cy="3505200"/>
          </a:xfrm>
          <a:prstGeom prst="rightBracket">
            <a:avLst>
              <a:gd name="adj" fmla="val 51436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riped Right Arrow 4"/>
          <p:cNvSpPr/>
          <p:nvPr/>
        </p:nvSpPr>
        <p:spPr>
          <a:xfrm rot="5400000">
            <a:off x="4419600" y="1905000"/>
            <a:ext cx="533400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90600" y="3505200"/>
            <a:ext cx="3124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ঈদের সুন্নাত গুলি লিখ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0" y="3505200"/>
            <a:ext cx="3276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ঈদের ওয়াজিব গুলি লিখ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305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457200"/>
            <a:ext cx="7924800" cy="58674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048000" y="609600"/>
            <a:ext cx="2971800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 মূল্যায়ন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28600" y="1999833"/>
            <a:ext cx="8763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7350" lvl="2" indent="-742950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প্রশ্ন- ঈদ কয় প্রকার ও কী কী?</a:t>
            </a:r>
          </a:p>
          <a:p>
            <a:pPr marL="1435100" lvl="2" indent="-520700"/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উত্তর- ঈদ দুই প্রকার। ঈদুল ফিতর ও ঈদুল আযহা। </a:t>
            </a:r>
          </a:p>
          <a:p>
            <a:pPr marL="1657350" lvl="2" indent="-742950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প্রশ্ন- ঈদুল ফিতরের অর্থ কী?</a:t>
            </a:r>
          </a:p>
          <a:p>
            <a:pPr marL="1371600" lvl="2" indent="-457200"/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উত্তর- ঈদুল ফিতরের অর্থ রোজা ভংগের 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আনন্দ। </a:t>
            </a:r>
          </a:p>
        </p:txBody>
      </p:sp>
    </p:spTree>
    <p:extLst>
      <p:ext uri="{BB962C8B-B14F-4D97-AF65-F5344CB8AC3E}">
        <p14:creationId xmlns:p14="http://schemas.microsoft.com/office/powerpoint/2010/main" val="359359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457200"/>
            <a:ext cx="7924800" cy="58674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048000" y="609600"/>
            <a:ext cx="2971800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 মূল্যায়ন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28600" y="1752600"/>
            <a:ext cx="8763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7350" lvl="2" indent="-742950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৩।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প্রশ্ন- ঈদুল ফিতরের ওয়াজিব কয়টি ও কী কী?</a:t>
            </a:r>
          </a:p>
          <a:p>
            <a:pPr marL="1657350" lvl="2" indent="-742950"/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উত্তর- ঈদুল ফিতরের ওয়াজিব দুইটি।</a:t>
            </a:r>
          </a:p>
          <a:p>
            <a:pPr marL="1657350" lvl="2" indent="-742950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ক।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ঈদের নামাজের পূর্বে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smtClean="0">
                <a:latin typeface="NikoshBAN" pitchFamily="2" charset="0"/>
                <a:cs typeface="NikoshBAN" pitchFamily="2" charset="0"/>
              </a:rPr>
              <a:t>ফিতরা </a:t>
            </a:r>
            <a:r>
              <a:rPr lang="bn-BD" sz="40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আদায়। </a:t>
            </a:r>
            <a:endParaRPr lang="bn-BD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1482725" lvl="2" indent="-568325"/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খ।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ঈদের দুই রাকাত সালাত ছয় তাকবীরের সাথে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আদায় করা। 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pPr marL="1657350" lvl="2" indent="-742950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৪।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প্রশ্ন- ঈদুল ফিতরের সুন্নত কয়টি ?</a:t>
            </a:r>
          </a:p>
          <a:p>
            <a:pPr marL="1657350" lvl="2" indent="-742950"/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উত্তর- ঈদুল ফিতরের সুন্নত সাতটি। </a:t>
            </a:r>
          </a:p>
          <a:p>
            <a:pPr marL="1657350" lvl="2" indent="-742950"/>
            <a:endParaRPr lang="bn-BD" sz="4000" b="1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59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457200"/>
            <a:ext cx="7924800" cy="58674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1600200" y="914400"/>
            <a:ext cx="6019800" cy="137160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667000"/>
            <a:ext cx="7467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ঈদুল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ফিতরের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 ওয়াজিব ও সুন্নত কয়টি ও কী কী?</a:t>
            </a:r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554142_463041957082929_1516942319_n.jpg"/>
          <p:cNvPicPr>
            <a:picLocks noChangeAspect="1"/>
          </p:cNvPicPr>
          <p:nvPr/>
        </p:nvPicPr>
        <p:blipFill>
          <a:blip r:embed="rId3"/>
          <a:srcRect l="2251" t="4482" r="2572" b="2702"/>
          <a:stretch>
            <a:fillRect/>
          </a:stretch>
        </p:blipFill>
        <p:spPr>
          <a:xfrm>
            <a:off x="5029200" y="3733800"/>
            <a:ext cx="2819400" cy="22098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7430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09600" y="457200"/>
            <a:ext cx="7924800" cy="5943600"/>
          </a:xfrm>
          <a:prstGeom prst="roundRect">
            <a:avLst>
              <a:gd name="adj" fmla="val 11426"/>
            </a:avLst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0" y="5105400"/>
            <a:ext cx="4572000" cy="132343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আল্লাহ হাফেজ 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Oman mosqu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914400"/>
            <a:ext cx="5329440" cy="4038600"/>
          </a:xfrm>
          <a:prstGeom prst="ellipse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2455</TotalTime>
  <Words>445</Words>
  <Application>Microsoft Office PowerPoint</Application>
  <PresentationFormat>On-screen Show (4:3)</PresentationFormat>
  <Paragraphs>91</Paragraphs>
  <Slides>35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COMPUTER'S PATHOLOGY @ UTTARA HM PLAZA SHOP # 35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SSA. SAZIB # 01671417741 # 01816746474</dc:creator>
  <cp:lastModifiedBy>Asus</cp:lastModifiedBy>
  <cp:revision>390</cp:revision>
  <dcterms:created xsi:type="dcterms:W3CDTF">2013-01-15T05:58:55Z</dcterms:created>
  <dcterms:modified xsi:type="dcterms:W3CDTF">2013-10-01T08:46:32Z</dcterms:modified>
</cp:coreProperties>
</file>